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handoutMasterIdLst>
    <p:handoutMasterId r:id="rId68"/>
  </p:handoutMasterIdLst>
  <p:sldIdLst>
    <p:sldId id="256" r:id="rId2"/>
    <p:sldId id="315" r:id="rId3"/>
    <p:sldId id="292" r:id="rId4"/>
    <p:sldId id="293" r:id="rId5"/>
    <p:sldId id="294" r:id="rId6"/>
    <p:sldId id="295" r:id="rId7"/>
    <p:sldId id="296" r:id="rId8"/>
    <p:sldId id="297" r:id="rId9"/>
    <p:sldId id="298" r:id="rId10"/>
    <p:sldId id="310" r:id="rId11"/>
    <p:sldId id="311" r:id="rId12"/>
    <p:sldId id="312" r:id="rId13"/>
    <p:sldId id="313" r:id="rId14"/>
    <p:sldId id="314" r:id="rId15"/>
    <p:sldId id="257" r:id="rId16"/>
    <p:sldId id="258" r:id="rId17"/>
    <p:sldId id="316"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99" r:id="rId35"/>
    <p:sldId id="275" r:id="rId36"/>
    <p:sldId id="276" r:id="rId37"/>
    <p:sldId id="277" r:id="rId38"/>
    <p:sldId id="322" r:id="rId39"/>
    <p:sldId id="278" r:id="rId40"/>
    <p:sldId id="279" r:id="rId41"/>
    <p:sldId id="280" r:id="rId42"/>
    <p:sldId id="281" r:id="rId43"/>
    <p:sldId id="282" r:id="rId44"/>
    <p:sldId id="283" r:id="rId45"/>
    <p:sldId id="284" r:id="rId46"/>
    <p:sldId id="285" r:id="rId47"/>
    <p:sldId id="318" r:id="rId48"/>
    <p:sldId id="287" r:id="rId49"/>
    <p:sldId id="288" r:id="rId50"/>
    <p:sldId id="319" r:id="rId51"/>
    <p:sldId id="290" r:id="rId52"/>
    <p:sldId id="291" r:id="rId53"/>
    <p:sldId id="300" r:id="rId54"/>
    <p:sldId id="301" r:id="rId55"/>
    <p:sldId id="321" r:id="rId56"/>
    <p:sldId id="320" r:id="rId57"/>
    <p:sldId id="302" r:id="rId58"/>
    <p:sldId id="303" r:id="rId59"/>
    <p:sldId id="304" r:id="rId60"/>
    <p:sldId id="305" r:id="rId61"/>
    <p:sldId id="306" r:id="rId62"/>
    <p:sldId id="317" r:id="rId63"/>
    <p:sldId id="307" r:id="rId64"/>
    <p:sldId id="308" r:id="rId65"/>
    <p:sldId id="309"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296"/>
            <p14:sldId id="297"/>
            <p14:sldId id="298"/>
            <p14:sldId id="310"/>
            <p14:sldId id="311"/>
            <p14:sldId id="312"/>
            <p14:sldId id="313"/>
            <p14:sldId id="314"/>
            <p14:sldId id="257"/>
            <p14:sldId id="258"/>
            <p14:sldId id="316"/>
            <p14:sldId id="259"/>
          </p14:sldIdLst>
        </p14:section>
        <p14:section name="Guerry" id="{AD6C3489-54A3-4AE9-A02A-A4AEE99F908E}">
          <p14:sldIdLst>
            <p14:sldId id="260"/>
            <p14:sldId id="261"/>
            <p14:sldId id="262"/>
            <p14:sldId id="263"/>
            <p14:sldId id="264"/>
            <p14:sldId id="265"/>
            <p14:sldId id="266"/>
            <p14:sldId id="267"/>
            <p14:sldId id="268"/>
            <p14:sldId id="269"/>
          </p14:sldIdLst>
        </p14:section>
        <p14:section name="Minard" id="{E8A3BC10-4154-4D36-80E3-5020EE741C67}">
          <p14:sldIdLst>
            <p14:sldId id="270"/>
            <p14:sldId id="271"/>
            <p14:sldId id="272"/>
            <p14:sldId id="273"/>
            <p14:sldId id="274"/>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285"/>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22" autoAdjust="0"/>
  </p:normalViewPr>
  <p:slideViewPr>
    <p:cSldViewPr>
      <p:cViewPr varScale="1">
        <p:scale>
          <a:sx n="74" d="100"/>
          <a:sy n="74" d="100"/>
        </p:scale>
        <p:origin x="66" y="174"/>
      </p:cViewPr>
      <p:guideLst>
        <p:guide orient="horz" pos="2160"/>
        <p:guide pos="2880"/>
      </p:guideLst>
    </p:cSldViewPr>
  </p:slideViewPr>
  <p:notesTextViewPr>
    <p:cViewPr>
      <p:scale>
        <a:sx n="1" d="1"/>
        <a:sy n="1" d="1"/>
      </p:scale>
      <p:origin x="0" y="0"/>
    </p:cViewPr>
  </p:notesTextViewPr>
  <p:notesViewPr>
    <p:cSldViewPr>
      <p:cViewPr varScale="1">
        <p:scale>
          <a:sx n="87" d="100"/>
          <a:sy n="87" d="100"/>
        </p:scale>
        <p:origin x="-204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5/20/2021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5/20/2021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12</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a:t>It was also frequently the case that men who developed data graphics often borrowed, and then extended, ideas from cartography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13</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14</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15</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16</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18</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a:t>
            </a:r>
            <a:r>
              <a:rPr lang="en-US" dirty="0" err="1"/>
              <a:t>heros</a:t>
            </a:r>
            <a:r>
              <a:rPr lang="en-US" baseline="0" dirty="0"/>
              <a:t> – Andre-Michel </a:t>
            </a:r>
            <a:r>
              <a:rPr lang="en-US" baseline="0" dirty="0" err="1"/>
              <a:t>Guerry</a:t>
            </a:r>
            <a:r>
              <a:rPr lang="en-US" baseline="0" dirty="0"/>
              <a:t>.</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20</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tabulated rates of crime over time and many other variables.</a:t>
            </a:r>
            <a:r>
              <a:rPr lang="en-US" baseline="0" dirty="0"/>
              <a:t>  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920241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23</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24</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25</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26</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27</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28</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29</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30</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31</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32</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77E655-D862-43FF-A51A-D072BE7FFB64}" type="slidenum">
              <a:rPr lang="en-US" altLang="en-US"/>
              <a:pPr/>
              <a:t>33</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en-US" altLang="en-US" dirty="0"/>
              <a:t>Another set of before-after diagrams to explain the effect of the US civil war on trade in cotton illustrate my theme of visual explanation.</a:t>
            </a:r>
          </a:p>
          <a:p>
            <a:endParaRPr lang="en-US" altLang="en-US" dirty="0"/>
          </a:p>
          <a:p>
            <a:r>
              <a:rPr lang="en-US" altLang="en-US" dirty="0"/>
              <a:t>The visual message here is immediate: most imports</a:t>
            </a:r>
            <a:r>
              <a:rPr lang="en-US" altLang="en-US" baseline="0" dirty="0"/>
              <a:t> of cotton from the southern US disappeared, and some were replaced from India and Egypt.</a:t>
            </a:r>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34</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35</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37</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a:t>I’m going out of order in time, but I want to suggest that Galton had achieved an even more notable graphic discovery 25 years earlier, in 1863.</a:t>
            </a:r>
          </a:p>
          <a:p>
            <a:r>
              <a:rPr lang="en-US" altLang="en-US"/>
              <a:t>It is not too far a stretch to claim this as the best example of a scientific discovery achieved almost </a:t>
            </a:r>
            <a:r>
              <a:rPr lang="en-US" altLang="en-US" b="1"/>
              <a:t>entirely</a:t>
            </a:r>
            <a:r>
              <a:rPr lang="en-US" altLang="en-US"/>
              <a:t> through graphical means– something that was totally unexpected, and purely the product of his use of remarkably novel high-dimensional graphs.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38</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39</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40</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41</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42</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43</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44</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45</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46</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47</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48</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49</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50</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51</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52</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7</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Second, data-based graphics were always limited by the capabilities and economics of recording and reproduction.</a:t>
            </a:r>
          </a:p>
          <a:p>
            <a:r>
              <a:rPr lang="en-US"/>
              <a:t>A prime example is the transition from copperplate engraving to lithography in the early 1800s.  </a:t>
            </a:r>
          </a:p>
          <a:p>
            <a:r>
              <a:rPr lang="en-US"/>
              <a:t>Robinson: At the time, the effect of lithography … was as great at the Xerox machine in our time.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54</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56</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57</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58</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59</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60</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61</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62</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63</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64</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8</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65</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a:t>In conclusion, my study of the history of data visualization has taught me several things, but among these---</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9</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10</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11</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5/20/2021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euclid.psych.yorku.ca/www/psy6135/"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66.jpe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5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6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92500" lnSpcReduction="20000"/>
          </a:bodyPr>
          <a:lstStyle/>
          <a:p>
            <a:r>
              <a:rPr lang="en-US" dirty="0"/>
              <a:t>Michael Friendly</a:t>
            </a:r>
          </a:p>
          <a:p>
            <a:r>
              <a:rPr lang="en-US" dirty="0"/>
              <a:t>Psych 6135</a:t>
            </a:r>
          </a:p>
          <a:p>
            <a:pPr lvl="0"/>
            <a:r>
              <a:rPr lang="en-US" dirty="0">
                <a:solidFill>
                  <a:prstClr val="black">
                    <a:tint val="75000"/>
                  </a:prstClr>
                </a:solidFill>
              </a:rPr>
              <a:t> </a:t>
            </a:r>
            <a:r>
              <a:rPr lang="en-US" sz="2000" dirty="0">
                <a:solidFill>
                  <a:prstClr val="black">
                    <a:tint val="75000"/>
                  </a:prstClr>
                </a:solidFill>
                <a:hlinkClick r:id="rId2"/>
              </a:rPr>
              <a:t>http://euclid.psych.yorku.ca/www/psy6135</a:t>
            </a:r>
            <a:endParaRPr lang="en-US" sz="2000" dirty="0">
              <a:solidFill>
                <a:prstClr val="black">
                  <a:tint val="75000"/>
                </a:prstClr>
              </a:solidFill>
            </a:endParaRPr>
          </a:p>
          <a:p>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10</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11</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12</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69637"/>
                                        </p:tgtEl>
                                        <p:attrNameLst>
                                          <p:attrName>style.visibility</p:attrName>
                                        </p:attrNameLst>
                                      </p:cBhvr>
                                      <p:to>
                                        <p:strVal val="visible"/>
                                      </p:to>
                                    </p:set>
                                    <p:anim calcmode="lin" valueType="num">
                                      <p:cBhvr additive="base">
                                        <p:cTn id="17" dur="500" fill="hold"/>
                                        <p:tgtEl>
                                          <p:spTgt spid="69637"/>
                                        </p:tgtEl>
                                        <p:attrNameLst>
                                          <p:attrName>ppt_x</p:attrName>
                                        </p:attrNameLst>
                                      </p:cBhvr>
                                      <p:tavLst>
                                        <p:tav tm="0">
                                          <p:val>
                                            <p:strVal val="1+#ppt_w/2"/>
                                          </p:val>
                                        </p:tav>
                                        <p:tav tm="100000">
                                          <p:val>
                                            <p:strVal val="#ppt_x"/>
                                          </p:val>
                                        </p:tav>
                                      </p:tavLst>
                                    </p:anim>
                                    <p:anim calcmode="lin" valueType="num">
                                      <p:cBhvr additive="base">
                                        <p:cTn id="18"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13</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14</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a:t>Graphical inventions often applied to maps</a:t>
            </a:r>
          </a:p>
          <a:p>
            <a:pPr lvl="1"/>
            <a:r>
              <a:rPr lang="en-US" sz="240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690938" cy="3589338"/>
          </a:xfrm>
          <a:prstGeom prst="rect">
            <a:avLst/>
          </a:prstGeom>
          <a:noFill/>
          <a:extLst>
            <a:ext uri="{909E8E84-426E-40DD-AFC4-6F175D3DCCD1}">
              <a14:hiddenFill xmlns:a14="http://schemas.microsoft.com/office/drawing/2010/main">
                <a:solidFill>
                  <a:srgbClr val="FFFFFF"/>
                </a:solidFill>
              </a14:hiddenFill>
            </a:ext>
          </a:extLst>
        </p:spPr>
      </p:pic>
      <p:pic>
        <p:nvPicPr>
          <p:cNvPr id="71685" name="Picture 5" descr="playfair1805-p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28950"/>
            <a:ext cx="34544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spTree>
    <p:extLst>
      <p:ext uri="{BB962C8B-B14F-4D97-AF65-F5344CB8AC3E}">
        <p14:creationId xmlns:p14="http://schemas.microsoft.com/office/powerpoint/2010/main" val="12107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15</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16</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384995"/>
          </a:xfrm>
          <a:prstGeom prst="rect">
            <a:avLst/>
          </a:prstGeom>
          <a:noFill/>
        </p:spPr>
        <p:txBody>
          <a:bodyPr wrap="square" rtlCol="0">
            <a:spAutoFit/>
          </a:bodyPr>
          <a:lstStyle/>
          <a:p>
            <a:r>
              <a:rPr lang="en-US" sz="14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18</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19</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Tree>
    <p:extLst>
      <p:ext uri="{BB962C8B-B14F-4D97-AF65-F5344CB8AC3E}">
        <p14:creationId xmlns:p14="http://schemas.microsoft.com/office/powerpoint/2010/main" val="3361242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20</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42B4A98-4706-4A7C-B46A-363487981E2A}" type="slidenum">
              <a:rPr lang="en-US" altLang="en-US" smtClean="0"/>
              <a:pPr/>
              <a:t>21</a:t>
            </a:fld>
            <a:endParaRPr lang="en-US" altLang="en-US"/>
          </a:p>
        </p:txBody>
      </p:sp>
      <p:pic>
        <p:nvPicPr>
          <p:cNvPr id="5122" name="Picture 2" descr="C:\Documents\Presentations\ssc2006\ssc-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81108" cy="599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288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22</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23</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24</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25</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26</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27</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28</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multivariate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29</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30</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31</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32</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appreciable to the eye, as much as possible, the proportions of numeric results. </a:t>
            </a:r>
          </a:p>
          <a:p>
            <a:endParaRPr lang="en-US" sz="1600" i="1" dirty="0"/>
          </a:p>
          <a:p>
            <a:r>
              <a:rPr lang="en-US" sz="1600" i="1" dirty="0"/>
              <a:t>...Not only do my maps speak, but even more, they count, they calculate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9D7071E7-C855-4E42-8B5A-9316206CD935}" type="slidenum">
              <a:rPr lang="en-US" altLang="en-US"/>
              <a:pPr/>
              <a:t>33</a:t>
            </a:fld>
            <a:endParaRPr lang="en-US" altLang="en-US"/>
          </a:p>
        </p:txBody>
      </p:sp>
      <p:sp>
        <p:nvSpPr>
          <p:cNvPr id="54276" name="Rectangle 4"/>
          <p:cNvSpPr>
            <a:spLocks noGrp="1" noChangeArrowheads="1"/>
          </p:cNvSpPr>
          <p:nvPr>
            <p:ph type="title"/>
          </p:nvPr>
        </p:nvSpPr>
        <p:spPr/>
        <p:txBody>
          <a:bodyPr>
            <a:normAutofit fontScale="90000"/>
          </a:bodyPr>
          <a:lstStyle/>
          <a:p>
            <a:r>
              <a:rPr lang="en-US" altLang="en-US"/>
              <a:t>Effect of US civil war on cotton trade</a:t>
            </a:r>
          </a:p>
        </p:txBody>
      </p:sp>
      <p:pic>
        <p:nvPicPr>
          <p:cNvPr id="54277" name="Picture 5"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7" y="2130199"/>
            <a:ext cx="3692525"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descr="28b Minard_1862-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737" y="2130199"/>
            <a:ext cx="3582988" cy="4341813"/>
          </a:xfrm>
          <a:prstGeom prst="rect">
            <a:avLst/>
          </a:prstGeom>
          <a:noFill/>
          <a:extLst>
            <a:ext uri="{909E8E84-426E-40DD-AFC4-6F175D3DCCD1}">
              <a14:hiddenFill xmlns:a14="http://schemas.microsoft.com/office/drawing/2010/main">
                <a:solidFill>
                  <a:srgbClr val="FFFFFF"/>
                </a:solidFill>
              </a14:hiddenFill>
            </a:ext>
          </a:extLst>
        </p:spPr>
      </p:pic>
      <p:sp>
        <p:nvSpPr>
          <p:cNvPr id="54279" name="Text Box 7"/>
          <p:cNvSpPr txBox="1">
            <a:spLocks noChangeArrowheads="1"/>
          </p:cNvSpPr>
          <p:nvPr/>
        </p:nvSpPr>
        <p:spPr bwMode="auto">
          <a:xfrm>
            <a:off x="2039937" y="17491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Before</a:t>
            </a:r>
          </a:p>
        </p:txBody>
      </p:sp>
      <p:sp>
        <p:nvSpPr>
          <p:cNvPr id="54280" name="Rectangle 8"/>
          <p:cNvSpPr>
            <a:spLocks noChangeArrowheads="1"/>
          </p:cNvSpPr>
          <p:nvPr/>
        </p:nvSpPr>
        <p:spPr bwMode="auto">
          <a:xfrm>
            <a:off x="6307137" y="1749199"/>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a:t>After</a:t>
            </a:r>
          </a:p>
        </p:txBody>
      </p:sp>
      <p:sp>
        <p:nvSpPr>
          <p:cNvPr id="2" name="TextBox 1"/>
          <p:cNvSpPr txBox="1"/>
          <p:nvPr/>
        </p:nvSpPr>
        <p:spPr>
          <a:xfrm>
            <a:off x="457200" y="1164771"/>
            <a:ext cx="2895600" cy="461665"/>
          </a:xfrm>
          <a:prstGeom prst="rect">
            <a:avLst/>
          </a:prstGeom>
          <a:noFill/>
        </p:spPr>
        <p:txBody>
          <a:bodyPr wrap="square" rtlCol="0">
            <a:spAutoFit/>
          </a:bodyPr>
          <a:lstStyle/>
          <a:p>
            <a:r>
              <a:rPr lang="en-US" sz="2400" dirty="0"/>
              <a:t>Visual explanation</a:t>
            </a:r>
          </a:p>
        </p:txBody>
      </p:sp>
    </p:spTree>
    <p:extLst>
      <p:ext uri="{BB962C8B-B14F-4D97-AF65-F5344CB8AC3E}">
        <p14:creationId xmlns:p14="http://schemas.microsoft.com/office/powerpoint/2010/main" val="2097299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34</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35</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spTree>
    <p:extLst>
      <p:ext uri="{BB962C8B-B14F-4D97-AF65-F5344CB8AC3E}">
        <p14:creationId xmlns:p14="http://schemas.microsoft.com/office/powerpoint/2010/main" val="1737513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36</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37</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a:t>Galton’s discovery of weather patterns-</a:t>
            </a:r>
            <a:br>
              <a:rPr lang="en-US" altLang="en-US" sz="2800"/>
            </a:br>
            <a:r>
              <a:rPr lang="en-US" altLang="en-US" sz="2400"/>
              <a:t>Perhaps the most notable </a:t>
            </a:r>
            <a:r>
              <a:rPr lang="en-US" altLang="en-US" sz="2400" i="1"/>
              <a:t>purely graphic</a:t>
            </a:r>
            <a:r>
              <a:rPr lang="en-US" altLang="en-US" sz="2400"/>
              <a:t> discovery ever!</a:t>
            </a:r>
            <a:r>
              <a:rPr lang="en-US" altLang="en-US" sz="320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39</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dirty="0"/>
              <a:t>Athens (Pericles): 448 BC—404 BC: growth &amp; culture</a:t>
            </a:r>
          </a:p>
          <a:p>
            <a:r>
              <a:rPr lang="en-US" sz="2400" dirty="0"/>
              <a:t>Islam: 750—1258 (sack of Baghdad): science, math …</a:t>
            </a:r>
          </a:p>
          <a:p>
            <a:r>
              <a:rPr lang="en-US" sz="2400" dirty="0"/>
              <a:t>England: Elizabeth I (1558-1603): literature, poetry, …</a:t>
            </a:r>
          </a:p>
          <a:p>
            <a:r>
              <a:rPr lang="en-US" sz="2400" dirty="0">
                <a:solidFill>
                  <a:schemeClr val="bg1">
                    <a:lumMod val="50000"/>
                  </a:schemeClr>
                </a:solidFill>
              </a:rPr>
              <a:t>Piracy: 1690--1730</a:t>
            </a:r>
          </a:p>
          <a:p>
            <a:r>
              <a:rPr lang="en-US" sz="2400" dirty="0">
                <a:solidFill>
                  <a:schemeClr val="bg1">
                    <a:lumMod val="50000"/>
                  </a:schemeClr>
                </a:solidFill>
              </a:rPr>
              <a:t>Radio: 1920—1940</a:t>
            </a:r>
          </a:p>
          <a:p>
            <a:r>
              <a:rPr lang="en-US" sz="2400" dirty="0">
                <a:solidFill>
                  <a:schemeClr val="bg1">
                    <a:lumMod val="50000"/>
                  </a:schemeClr>
                </a:solidFill>
              </a:rPr>
              <a:t>Animation: 1928 (sound) – 1960s (TV)</a:t>
            </a:r>
          </a:p>
          <a:p>
            <a:r>
              <a:rPr lang="en-US" sz="2400" dirty="0">
                <a:solidFill>
                  <a:schemeClr val="bg1">
                    <a:lumMod val="50000"/>
                  </a:schemeClr>
                </a:solidFill>
              </a:rPr>
              <a:t>Senior citizens: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40</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41</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42</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43</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44</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45</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46</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809593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47</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48</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Spiral time-series 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49</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50</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51</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52</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53</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54</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55</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2">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3"/>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56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57</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58</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Mosaics/treemaps: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59</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Bilateral histograms: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60</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Comparative density 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4609947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61</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62</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t>Phenomena,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31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63</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a:t>Impact = Interocularity, Immediacy, Inescapability</a:t>
            </a:r>
          </a:p>
          <a:p>
            <a:pPr lvl="1"/>
            <a:r>
              <a:rPr lang="en-US" sz="2000"/>
              <a:t>Playfair, Guerry:  data should “speak to the eyes”</a:t>
            </a:r>
          </a:p>
          <a:p>
            <a:pPr lvl="1"/>
            <a:r>
              <a:rPr lang="en-US" sz="2000"/>
              <a:t>Minard, Lalanne: allow “calculation by the eyes”</a:t>
            </a:r>
          </a:p>
          <a:p>
            <a:pPr lvl="1"/>
            <a:r>
              <a:rPr lang="en-US" sz="2000"/>
              <a:t>Nightingale: graphs should speak to the heart and mind, influence public policy &amp; practice</a:t>
            </a:r>
          </a:p>
          <a:p>
            <a:r>
              <a:rPr lang="en-US" sz="2400"/>
              <a:t>Graphical impact (Tukey, 1990)</a:t>
            </a:r>
          </a:p>
          <a:p>
            <a:pPr lvl="1"/>
            <a:r>
              <a:rPr lang="en-US" sz="2000"/>
              <a:t>Interocularity: the message hits you between the eyes</a:t>
            </a:r>
          </a:p>
          <a:p>
            <a:pPr lvl="1"/>
            <a:r>
              <a:rPr lang="en-US" sz="2000"/>
              <a:t>Immediacy: it hits you fast</a:t>
            </a:r>
          </a:p>
          <a:p>
            <a:pPr lvl="1"/>
            <a:r>
              <a:rPr lang="en-US" sz="2000"/>
              <a:t>Inescapability: it is hard to avoid the message</a:t>
            </a:r>
          </a:p>
          <a:p>
            <a:r>
              <a:rPr lang="en-US" sz="2400" b="1"/>
              <a:t>2</a:t>
            </a:r>
            <a:r>
              <a:rPr lang="en-US" sz="2400" b="1" baseline="30000"/>
              <a:t>nd</a:t>
            </a:r>
            <a:r>
              <a:rPr lang="en-US" sz="2400" b="1"/>
              <a:t> lesson</a:t>
            </a:r>
            <a:r>
              <a:rPr lang="en-US" sz="2400"/>
              <a:t>: strive for visual impact in graphs and tables</a:t>
            </a:r>
          </a:p>
          <a:p>
            <a:endParaRPr lang="en-US" sz="2400"/>
          </a:p>
        </p:txBody>
      </p:sp>
    </p:spTree>
    <p:extLst>
      <p:ext uri="{BB962C8B-B14F-4D97-AF65-F5344CB8AC3E}">
        <p14:creationId xmlns:p14="http://schemas.microsoft.com/office/powerpoint/2010/main" val="42836598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64</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65</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14800" y="2667000"/>
            <a:ext cx="3124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All combine to give insightful views of data</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7</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rPr>
              <a:t>→ </a:t>
            </a:r>
            <a:r>
              <a:rPr lang="en-US" sz="2000" dirty="0"/>
              <a:t>Lithography (1800+) </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8</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9</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410200" cy="2514600"/>
          </a:xfrm>
        </p:spPr>
        <p:txBody>
          <a:bodyPr/>
          <a:lstStyle/>
          <a:p>
            <a:r>
              <a:rPr lang="en-US"/>
              <a:t>Thematic maps</a:t>
            </a:r>
          </a:p>
          <a:p>
            <a:pPr lvl="1">
              <a:spcBef>
                <a:spcPct val="0"/>
              </a:spcBef>
            </a:pPr>
            <a:r>
              <a:rPr lang="en-US" sz="2400"/>
              <a:t>Isopleth– Humboldt (1817)</a:t>
            </a:r>
          </a:p>
          <a:p>
            <a:pPr lvl="1">
              <a:spcBef>
                <a:spcPct val="0"/>
              </a:spcBef>
            </a:pPr>
            <a:r>
              <a:rPr lang="en-US" sz="2400"/>
              <a:t>Choropleth– Dupin (1826)</a:t>
            </a:r>
          </a:p>
          <a:p>
            <a:pPr lvl="1">
              <a:spcBef>
                <a:spcPct val="0"/>
              </a:spcBef>
            </a:pPr>
            <a:r>
              <a:rPr lang="en-US" sz="2400"/>
              <a:t>Dot– Fr</a:t>
            </a:r>
            <a:r>
              <a:rPr lang="en-US" sz="2400">
                <a:cs typeface="Arial" charset="0"/>
              </a:rPr>
              <a:t>è</a:t>
            </a:r>
            <a:r>
              <a:rPr lang="en-US" sz="2400"/>
              <a:t>re de Montizon (1830)</a:t>
            </a:r>
          </a:p>
          <a:p>
            <a:pPr lvl="1">
              <a:spcBef>
                <a:spcPct val="0"/>
              </a:spcBef>
            </a:pPr>
            <a:r>
              <a:rPr lang="en-US" sz="2400"/>
              <a:t>Flow– Harness (1837)</a:t>
            </a:r>
          </a:p>
        </p:txBody>
      </p:sp>
      <p:pic>
        <p:nvPicPr>
          <p:cNvPr id="110596" name="Picture 4" descr="fg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962" y="1447800"/>
            <a:ext cx="3048000" cy="2212975"/>
          </a:xfrm>
          <a:prstGeom prst="rect">
            <a:avLst/>
          </a:prstGeom>
          <a:noFill/>
          <a:extLst>
            <a:ext uri="{909E8E84-426E-40DD-AFC4-6F175D3DCCD1}">
              <a14:hiddenFill xmlns:a14="http://schemas.microsoft.com/office/drawing/2010/main">
                <a:solidFill>
                  <a:srgbClr val="FFFFFF"/>
                </a:solidFill>
              </a14:hiddenFill>
            </a:ext>
          </a:extLst>
        </p:spPr>
      </p:pic>
      <p:pic>
        <p:nvPicPr>
          <p:cNvPr id="110597" name="Picture 5" descr="dupin1826-map_2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602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05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1261</TotalTime>
  <Words>5207</Words>
  <Application>Microsoft Office PowerPoint</Application>
  <PresentationFormat>On-screen Show (4:3)</PresentationFormat>
  <Paragraphs>636</Paragraphs>
  <Slides>65</Slides>
  <Notes>60</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1. A. M. Guerry and the rise of social science</vt:lpstr>
      <vt:lpstr>Social context of crime in 1820s France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Effect of US civil war on cotton trade</vt:lpstr>
      <vt:lpstr>The March Re-Visited (1869)</vt:lpstr>
      <vt:lpstr>Les Chevaliers: Minard’s Tomb</vt:lpstr>
      <vt:lpstr>PowerPoint Presentation</vt:lpstr>
      <vt:lpstr>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61</cp:revision>
  <dcterms:created xsi:type="dcterms:W3CDTF">2017-10-14T20:35:56Z</dcterms:created>
  <dcterms:modified xsi:type="dcterms:W3CDTF">2021-05-20T17:29:54Z</dcterms:modified>
</cp:coreProperties>
</file>